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7F74FF-312B-4CC2-9951-63C59B52F44A}" v="15" dt="2023-11-21T20:07:27.6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rlotte Roxborough" userId="5469f68492aa66ac" providerId="LiveId" clId="{9D7F74FF-312B-4CC2-9951-63C59B52F44A}"/>
    <pc:docChg chg="undo redo custSel addSld delSld modSld sldOrd">
      <pc:chgData name="Charlotte Roxborough" userId="5469f68492aa66ac" providerId="LiveId" clId="{9D7F74FF-312B-4CC2-9951-63C59B52F44A}" dt="2023-11-22T15:49:47.537" v="962" actId="20577"/>
      <pc:docMkLst>
        <pc:docMk/>
      </pc:docMkLst>
      <pc:sldChg chg="addSp modSp mod ord">
        <pc:chgData name="Charlotte Roxborough" userId="5469f68492aa66ac" providerId="LiveId" clId="{9D7F74FF-312B-4CC2-9951-63C59B52F44A}" dt="2023-11-22T15:49:47.537" v="962" actId="20577"/>
        <pc:sldMkLst>
          <pc:docMk/>
          <pc:sldMk cId="2661039219" sldId="256"/>
        </pc:sldMkLst>
        <pc:spChg chg="mod">
          <ac:chgData name="Charlotte Roxborough" userId="5469f68492aa66ac" providerId="LiveId" clId="{9D7F74FF-312B-4CC2-9951-63C59B52F44A}" dt="2023-11-22T15:49:47.537" v="962" actId="20577"/>
          <ac:spMkLst>
            <pc:docMk/>
            <pc:sldMk cId="2661039219" sldId="256"/>
            <ac:spMk id="2" creationId="{49F45624-7519-D8A2-78F2-59B7736BC012}"/>
          </ac:spMkLst>
        </pc:spChg>
        <pc:spChg chg="mod">
          <ac:chgData name="Charlotte Roxborough" userId="5469f68492aa66ac" providerId="LiveId" clId="{9D7F74FF-312B-4CC2-9951-63C59B52F44A}" dt="2023-11-21T13:57:13.555" v="676" actId="1076"/>
          <ac:spMkLst>
            <pc:docMk/>
            <pc:sldMk cId="2661039219" sldId="256"/>
            <ac:spMk id="3" creationId="{691D2258-443C-718D-6C91-59317D891A15}"/>
          </ac:spMkLst>
        </pc:spChg>
        <pc:picChg chg="mod">
          <ac:chgData name="Charlotte Roxborough" userId="5469f68492aa66ac" providerId="LiveId" clId="{9D7F74FF-312B-4CC2-9951-63C59B52F44A}" dt="2023-11-21T13:57:01.612" v="673" actId="1076"/>
          <ac:picMkLst>
            <pc:docMk/>
            <pc:sldMk cId="2661039219" sldId="256"/>
            <ac:picMk id="4" creationId="{1CDB9FAF-5B19-415B-F5C9-31EEC3EA4F6C}"/>
          </ac:picMkLst>
        </pc:picChg>
        <pc:picChg chg="add mod">
          <ac:chgData name="Charlotte Roxborough" userId="5469f68492aa66ac" providerId="LiveId" clId="{9D7F74FF-312B-4CC2-9951-63C59B52F44A}" dt="2023-11-21T13:57:03.935" v="674" actId="1076"/>
          <ac:picMkLst>
            <pc:docMk/>
            <pc:sldMk cId="2661039219" sldId="256"/>
            <ac:picMk id="1026" creationId="{0EBE4DE0-7D19-78AD-D0BE-BED6B8A92EF7}"/>
          </ac:picMkLst>
        </pc:picChg>
        <pc:picChg chg="add mod">
          <ac:chgData name="Charlotte Roxborough" userId="5469f68492aa66ac" providerId="LiveId" clId="{9D7F74FF-312B-4CC2-9951-63C59B52F44A}" dt="2023-11-21T13:57:06.293" v="675" actId="1076"/>
          <ac:picMkLst>
            <pc:docMk/>
            <pc:sldMk cId="2661039219" sldId="256"/>
            <ac:picMk id="1028" creationId="{45BE46CC-08EC-B163-0CF1-262EE7C5951E}"/>
          </ac:picMkLst>
        </pc:picChg>
      </pc:sldChg>
      <pc:sldChg chg="modSp mod">
        <pc:chgData name="Charlotte Roxborough" userId="5469f68492aa66ac" providerId="LiveId" clId="{9D7F74FF-312B-4CC2-9951-63C59B52F44A}" dt="2023-11-21T13:57:37.887" v="678" actId="1076"/>
        <pc:sldMkLst>
          <pc:docMk/>
          <pc:sldMk cId="327545919" sldId="257"/>
        </pc:sldMkLst>
        <pc:spChg chg="mod">
          <ac:chgData name="Charlotte Roxborough" userId="5469f68492aa66ac" providerId="LiveId" clId="{9D7F74FF-312B-4CC2-9951-63C59B52F44A}" dt="2023-11-21T12:10:41.088" v="81" actId="20577"/>
          <ac:spMkLst>
            <pc:docMk/>
            <pc:sldMk cId="327545919" sldId="257"/>
            <ac:spMk id="2" creationId="{C60189D4-75EF-35E1-7247-35E2FB901ADC}"/>
          </ac:spMkLst>
        </pc:spChg>
        <pc:spChg chg="mod">
          <ac:chgData name="Charlotte Roxborough" userId="5469f68492aa66ac" providerId="LiveId" clId="{9D7F74FF-312B-4CC2-9951-63C59B52F44A}" dt="2023-11-21T13:57:37.887" v="678" actId="1076"/>
          <ac:spMkLst>
            <pc:docMk/>
            <pc:sldMk cId="327545919" sldId="257"/>
            <ac:spMk id="3" creationId="{B8EBE0E6-20EA-AC66-FC46-E318A05B7262}"/>
          </ac:spMkLst>
        </pc:spChg>
        <pc:picChg chg="mod modCrop">
          <ac:chgData name="Charlotte Roxborough" userId="5469f68492aa66ac" providerId="LiveId" clId="{9D7F74FF-312B-4CC2-9951-63C59B52F44A}" dt="2023-11-21T12:12:03.258" v="132" actId="1076"/>
          <ac:picMkLst>
            <pc:docMk/>
            <pc:sldMk cId="327545919" sldId="257"/>
            <ac:picMk id="7" creationId="{33E29ADB-B053-04A4-A6B1-9ED5F2AE382C}"/>
          </ac:picMkLst>
        </pc:picChg>
      </pc:sldChg>
      <pc:sldChg chg="modSp mod">
        <pc:chgData name="Charlotte Roxborough" userId="5469f68492aa66ac" providerId="LiveId" clId="{9D7F74FF-312B-4CC2-9951-63C59B52F44A}" dt="2023-11-21T20:07:23.886" v="777" actId="20577"/>
        <pc:sldMkLst>
          <pc:docMk/>
          <pc:sldMk cId="2764392956" sldId="258"/>
        </pc:sldMkLst>
        <pc:spChg chg="mod">
          <ac:chgData name="Charlotte Roxborough" userId="5469f68492aa66ac" providerId="LiveId" clId="{9D7F74FF-312B-4CC2-9951-63C59B52F44A}" dt="2023-11-21T20:07:23.886" v="777" actId="20577"/>
          <ac:spMkLst>
            <pc:docMk/>
            <pc:sldMk cId="2764392956" sldId="258"/>
            <ac:spMk id="3" creationId="{3AEA7987-A109-8900-A10C-91BC905B0FFA}"/>
          </ac:spMkLst>
        </pc:spChg>
      </pc:sldChg>
      <pc:sldChg chg="modSp mod">
        <pc:chgData name="Charlotte Roxborough" userId="5469f68492aa66ac" providerId="LiveId" clId="{9D7F74FF-312B-4CC2-9951-63C59B52F44A}" dt="2023-11-21T12:13:18.451" v="173" actId="20577"/>
        <pc:sldMkLst>
          <pc:docMk/>
          <pc:sldMk cId="21699565" sldId="259"/>
        </pc:sldMkLst>
        <pc:spChg chg="mod">
          <ac:chgData name="Charlotte Roxborough" userId="5469f68492aa66ac" providerId="LiveId" clId="{9D7F74FF-312B-4CC2-9951-63C59B52F44A}" dt="2023-11-21T12:13:18.451" v="173" actId="20577"/>
          <ac:spMkLst>
            <pc:docMk/>
            <pc:sldMk cId="21699565" sldId="259"/>
            <ac:spMk id="3" creationId="{B7F0C3B6-3F7D-9A58-9F93-0821D081E4E8}"/>
          </ac:spMkLst>
        </pc:spChg>
      </pc:sldChg>
      <pc:sldChg chg="modSp mod">
        <pc:chgData name="Charlotte Roxborough" userId="5469f68492aa66ac" providerId="LiveId" clId="{9D7F74FF-312B-4CC2-9951-63C59B52F44A}" dt="2023-11-21T12:23:15.401" v="642" actId="20577"/>
        <pc:sldMkLst>
          <pc:docMk/>
          <pc:sldMk cId="3188233743" sldId="260"/>
        </pc:sldMkLst>
        <pc:spChg chg="mod">
          <ac:chgData name="Charlotte Roxborough" userId="5469f68492aa66ac" providerId="LiveId" clId="{9D7F74FF-312B-4CC2-9951-63C59B52F44A}" dt="2023-11-21T12:23:15.401" v="642" actId="20577"/>
          <ac:spMkLst>
            <pc:docMk/>
            <pc:sldMk cId="3188233743" sldId="260"/>
            <ac:spMk id="3" creationId="{4BFD0DEB-20FC-F04E-925B-0B812DB0AE2E}"/>
          </ac:spMkLst>
        </pc:spChg>
      </pc:sldChg>
      <pc:sldChg chg="modSp mod">
        <pc:chgData name="Charlotte Roxborough" userId="5469f68492aa66ac" providerId="LiveId" clId="{9D7F74FF-312B-4CC2-9951-63C59B52F44A}" dt="2023-11-21T20:08:22.974" v="961" actId="20577"/>
        <pc:sldMkLst>
          <pc:docMk/>
          <pc:sldMk cId="1086346341" sldId="261"/>
        </pc:sldMkLst>
        <pc:spChg chg="mod">
          <ac:chgData name="Charlotte Roxborough" userId="5469f68492aa66ac" providerId="LiveId" clId="{9D7F74FF-312B-4CC2-9951-63C59B52F44A}" dt="2023-11-21T20:08:22.974" v="961" actId="20577"/>
          <ac:spMkLst>
            <pc:docMk/>
            <pc:sldMk cId="1086346341" sldId="261"/>
            <ac:spMk id="3" creationId="{05434255-A95D-4C10-6896-0E72481CBB10}"/>
          </ac:spMkLst>
        </pc:spChg>
      </pc:sldChg>
      <pc:sldChg chg="new del">
        <pc:chgData name="Charlotte Roxborough" userId="5469f68492aa66ac" providerId="LiveId" clId="{9D7F74FF-312B-4CC2-9951-63C59B52F44A}" dt="2023-11-21T12:24:59.184" v="644" actId="2696"/>
        <pc:sldMkLst>
          <pc:docMk/>
          <pc:sldMk cId="3615457118" sldId="262"/>
        </pc:sldMkLst>
      </pc:sldChg>
    </pc:docChg>
  </pc:docChgLst>
</pc:chgInfo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E197-93E5-A6FC-E22F-EEA4B998DB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F50D16-3475-E0C3-648E-905DEA774E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BA429-EEBE-14F3-7511-692DBD527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D336E-A74B-6E0E-D095-26B4804AA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E55CC-0953-4178-1B7C-C44FADA34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6671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5A5E0-8981-83AB-8ECE-A4A82C797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A207C4-B468-E088-0336-2298E85B84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CEECE-42BF-FC07-1A20-C0AB7088C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5ED5-193C-1266-93FE-59CF40061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F387E-6A8B-5C72-6754-D471C0A59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250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B6218F-3AAF-20B7-B4AA-5201D2E1DE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EADB3F-91E9-C5AB-CD19-9E5DF5188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72988-C953-0479-0CEE-B514E8439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C2EE8-5D37-8C3C-2C17-2F4FED195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63300-2106-9730-3FDE-925A16682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5365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F8DBF-D5EA-EE78-8A6A-C87871A48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55C23-99B5-5606-38F1-8380F21BC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8DEAD-7BB8-8B58-9566-A498508F9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421A2-88AD-C2B7-3673-D5FFC0DD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7D6EF-B4B1-100D-C51C-CE162BBB4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910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0ED3A-DF4A-1679-49C6-8E6EB6D00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0A0EF-A309-8349-2C2E-508FD9836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40AF7-7095-31F5-D263-27E24EED7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D75BB-F56A-1622-03EB-EF56B7A39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2F74F-0AA1-3B18-2388-F947E681B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696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6D6F5-3622-8D19-6F9D-DAC215AE4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09A1D-F3B0-4A5F-CFE9-028CA71F48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F8870C-9940-0ECD-101D-E61CFE198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1BC78-91CB-5D4B-E8EA-57A7CC195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63113-2A42-6DFA-76F5-A4A13B8EF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1E0A4-053A-B39E-AC7B-836C6FC34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6779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9C342-433A-705F-66DE-17CE9A5B8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88BDCC-81B6-2844-0560-0850AF331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79356D-1220-DC56-2AFE-EB529A05E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1882A6-FC69-F1F6-4140-D9201231D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C8664B-BE46-BBE9-7003-2711052560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2BB305-C6F0-16BF-CABE-CD4D78BE4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80F400-4783-7619-F1A0-ABA9FD90E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04BBE5-A9EF-4C8D-1A23-CB0AD303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956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770F-54CE-D462-11A6-474C2C287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5DBE61-8821-25B8-7D11-248648A0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331CD-C1CF-88EC-4E54-1B26150AC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AA4823-3D6E-7AB7-E832-16D1058D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0554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ED048D-4814-F01E-1B31-13A916A72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6E1C90-41D0-C764-04CF-90C3B95B3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A99E5-5631-8E00-7251-81BEBA150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660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2FDD-6F84-8E68-8210-51757212A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BB81D-6FA4-1D84-6F49-509D9836B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84902-40A9-0C16-F80E-4923508EF3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B2FB65-5039-FD37-41B9-BCB50BF58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01E56E-B4F6-8723-47D6-F65A00FE0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04D56F-0208-202F-1FE2-6A6CA5BE8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7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36EC-C28E-583E-6D91-3C590472F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044931-ED4B-964C-0D17-0B3EE2BACE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0DF2CD-48A3-B67B-6175-D529CE0DA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625C8-B651-8DF4-8E8F-0BF678A87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C0CAF1-4F17-6AF8-A878-D8C1FE7E0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BA3E0-1C79-43A8-FC82-25DB398F4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673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8526DA-9C4A-CD31-2328-969968AE7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D7660-A1AF-D09C-FB8F-7C16C78FE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312CF-57C3-31DF-D296-456E89C44E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DA437-3963-4F8A-968D-F6336A5AA816}" type="datetimeFigureOut">
              <a:rPr lang="en-GB" smtClean="0"/>
              <a:t>22/11/2023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3E779-91AD-A157-8DFA-8F9C9828E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49B65-B25C-5A27-C60A-1FC1FC540B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A0D58-AE96-4E66-8DBC-32EF193CD7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17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45624-7519-D8A2-78F2-59B7736BC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0315"/>
            <a:ext cx="9144000" cy="1508126"/>
          </a:xfrm>
        </p:spPr>
        <p:txBody>
          <a:bodyPr>
            <a:normAutofit fontScale="90000"/>
          </a:bodyPr>
          <a:lstStyle/>
          <a:p>
            <a:r>
              <a:rPr lang="en-GB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effect of essential oils supplied in a slow-release rumen bolus on methane production in high yielding dairy cows</a:t>
            </a:r>
            <a:br>
              <a:rPr lang="en-GB" sz="32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1D2258-443C-718D-6C91-59317D891A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02181"/>
            <a:ext cx="9144000" cy="1655762"/>
          </a:xfrm>
        </p:spPr>
        <p:txBody>
          <a:bodyPr/>
          <a:lstStyle/>
          <a:p>
            <a:r>
              <a:rPr lang="en-GB" dirty="0"/>
              <a:t>By Charlotte Roxborough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DB9FAF-5B19-415B-F5C9-31EEC3EA4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27" t="18990" r="17138" b="7071"/>
          <a:stretch/>
        </p:blipFill>
        <p:spPr>
          <a:xfrm>
            <a:off x="2174583" y="2930064"/>
            <a:ext cx="2355274" cy="3157621"/>
          </a:xfrm>
          <a:prstGeom prst="rect">
            <a:avLst/>
          </a:prstGeom>
        </p:spPr>
      </p:pic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0EBE4DE0-7D19-78AD-D0BE-BED6B8A92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738" y="2930063"/>
            <a:ext cx="2217644" cy="315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o description available.">
            <a:extLst>
              <a:ext uri="{FF2B5EF4-FFF2-40B4-BE49-F238E27FC236}">
                <a16:creationId xmlns:a16="http://schemas.microsoft.com/office/drawing/2014/main" id="{45BE46CC-08EC-B163-0CF1-262EE7C595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3" b="14141"/>
          <a:stretch/>
        </p:blipFill>
        <p:spPr bwMode="auto">
          <a:xfrm>
            <a:off x="7382645" y="2930062"/>
            <a:ext cx="2448017" cy="315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039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189D4-75EF-35E1-7247-35E2FB901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Study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BE0E6-20EA-AC66-FC46-E318A05B7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559" y="2209547"/>
            <a:ext cx="6172200" cy="2438905"/>
          </a:xfrm>
        </p:spPr>
        <p:txBody>
          <a:bodyPr/>
          <a:lstStyle/>
          <a:p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objectives of this study are to determine the effects of essential oils when supplied in a slow-release rumen bolus on the methane (CH</a:t>
            </a:r>
            <a:r>
              <a:rPr lang="en-GB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production and performance of high yielding dairy cows.</a:t>
            </a:r>
          </a:p>
          <a:p>
            <a:pPr algn="ctr"/>
            <a:endParaRPr lang="en-GB" dirty="0"/>
          </a:p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E9B82F-B51A-9D43-02B3-A0F1EE4A1280}"/>
              </a:ext>
            </a:extLst>
          </p:cNvPr>
          <p:cNvSpPr txBox="1"/>
          <p:nvPr/>
        </p:nvSpPr>
        <p:spPr>
          <a:xfrm>
            <a:off x="6141" y="6492875"/>
            <a:ext cx="3560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source: Ruark, 2017.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E29ADB-B053-04A4-A6B1-9ED5F2AE38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1" r="1929"/>
          <a:stretch/>
        </p:blipFill>
        <p:spPr>
          <a:xfrm>
            <a:off x="6486605" y="2106240"/>
            <a:ext cx="5444836" cy="283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D74EF-12D0-3A94-C5C6-D96623473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Study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0C3B6-3F7D-9A58-9F93-0821D081E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99909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45 cows. </a:t>
            </a:r>
          </a:p>
          <a:p>
            <a:r>
              <a:rPr lang="en-GB" dirty="0"/>
              <a:t>Three treatments: control group (C), essential oils in feed (TO), essential oils in a bolus (BO). </a:t>
            </a:r>
          </a:p>
          <a:p>
            <a:r>
              <a:rPr lang="en-GB" dirty="0"/>
              <a:t>2-week covariate period where we will measure milk yield, live weight and methane emissions. </a:t>
            </a:r>
          </a:p>
          <a:p>
            <a:r>
              <a:rPr lang="en-GB" dirty="0"/>
              <a:t>The data from the 2-week period will allow us to allocate the cows to treatment, based on the milk yield, live weight, methane emissions and lactation no. 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3C208F-0F31-AF7A-CB15-9BEAAA934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9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B6E5D-1C37-55C1-E583-FBE160C7C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Study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D0DEB-20FC-F04E-925B-0B812DB0A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6345" cy="4351338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All of the cows will remain on study for 10 weeks (+ 2-week covariate period). </a:t>
            </a:r>
          </a:p>
          <a:p>
            <a:r>
              <a:rPr lang="en-GB" dirty="0"/>
              <a:t>All 45 cows will be milk sampled weekly, and samples sent for analysis of milk composition. </a:t>
            </a:r>
          </a:p>
          <a:p>
            <a:r>
              <a:rPr lang="en-GB" dirty="0"/>
              <a:t>10 cows per treatment will be blood sampled fortnightly for subsequent analysis. </a:t>
            </a:r>
          </a:p>
          <a:p>
            <a:r>
              <a:rPr lang="en-GB" dirty="0"/>
              <a:t>Live weights and BCS will be collected from all 45 cows fortnightly. </a:t>
            </a:r>
          </a:p>
          <a:p>
            <a:r>
              <a:rPr lang="en-GB" dirty="0"/>
              <a:t>Faecal samples will be collected from 10 cows per treatment in week 8. </a:t>
            </a:r>
          </a:p>
          <a:p>
            <a:r>
              <a:rPr lang="en-GB" dirty="0"/>
              <a:t>Methane measurements will be collected daily from the Greenfeed systems.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815F10-C205-12B6-53ED-8DDA18920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8109" y="-13855"/>
            <a:ext cx="5153891" cy="687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233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415BB-407F-D4CB-868A-04DA0FA93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Methane measurements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A7987-A109-8900-A10C-91BC905B0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6694"/>
            <a:ext cx="6490855" cy="4351338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Methane measurements will be collected via the Greenfeed systems (Zimmerman and Zimmerman, 2011). </a:t>
            </a:r>
          </a:p>
          <a:p>
            <a:r>
              <a:rPr lang="en-GB" sz="2400" dirty="0"/>
              <a:t>Methane measurements are expected to be about 450 g/d (Huhtanen et al., 2019). </a:t>
            </a:r>
          </a:p>
          <a:p>
            <a:r>
              <a:rPr lang="en-GB" sz="2400" dirty="0"/>
              <a:t>Expecting a difference in methane results between treatments of around 15% (Castro-Montoya et al., 2015). </a:t>
            </a:r>
          </a:p>
          <a:p>
            <a:r>
              <a:rPr lang="en-GB" sz="2400" dirty="0"/>
              <a:t>Similar studies investigating methane emissions using Greenfeed systems in dairy cows have found an SEM of around 12 (Silvestre et al., 2022).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AAC0D2-2958-4D12-9090-27B542D7D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9055" y="1304308"/>
            <a:ext cx="4632239" cy="53179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174EEB-EA0E-F9C1-CDE7-AE8AB847BF7A}"/>
              </a:ext>
            </a:extLst>
          </p:cNvPr>
          <p:cNvSpPr txBox="1"/>
          <p:nvPr/>
        </p:nvSpPr>
        <p:spPr>
          <a:xfrm>
            <a:off x="0" y="6437623"/>
            <a:ext cx="3560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Image source: Hristov et al., 2015. </a:t>
            </a:r>
          </a:p>
        </p:txBody>
      </p:sp>
    </p:spTree>
    <p:extLst>
      <p:ext uri="{BB962C8B-B14F-4D97-AF65-F5344CB8AC3E}">
        <p14:creationId xmlns:p14="http://schemas.microsoft.com/office/powerpoint/2010/main" val="2764392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78636-798C-39CE-C3EA-8BB31A1CB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34255-A95D-4C10-6896-0E72481CB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Castro-Montoya, J., </a:t>
            </a:r>
            <a:r>
              <a:rPr lang="en-US" sz="1600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Peiren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N., Cone, J. W., </a:t>
            </a:r>
            <a:r>
              <a:rPr lang="en-US" sz="1600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Zweifel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B., </a:t>
            </a:r>
            <a:r>
              <a:rPr lang="en-US" sz="1600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Fievez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V. and De </a:t>
            </a:r>
            <a:r>
              <a:rPr lang="en-US" sz="1600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Campeneere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S. (2015) ‘In vivo and In vitro effects of a blend of essential oils on rumen methane mitigation’, </a:t>
            </a:r>
            <a:r>
              <a:rPr lang="en-US" sz="1600" i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Livestock, 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180, pp. 134-142.</a:t>
            </a:r>
          </a:p>
          <a:p>
            <a:r>
              <a:rPr lang="en-US" sz="1600" kern="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Huhtanen, P., Ramin, M. and Hristov, A. N. (2019) ‘Enteric methane emission can be reliably measured by the GreenFeed monitoring unit’, </a:t>
            </a:r>
            <a:r>
              <a:rPr lang="en-US" sz="1600" i="1" kern="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Livestock Science, </a:t>
            </a:r>
            <a:r>
              <a:rPr lang="en-US" sz="1600" kern="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222, pp. 31-40. 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Hristov, A. N., Oh, J., </a:t>
            </a:r>
            <a:r>
              <a:rPr lang="en-US" sz="1600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Giallongo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F., </a:t>
            </a:r>
            <a:r>
              <a:rPr lang="en-US" sz="1600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Federick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T., Weeks, H., Zimmerman, P. R., Harper, M. T., </a:t>
            </a:r>
            <a:r>
              <a:rPr lang="en-US" sz="1600" kern="1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Hristiva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R. A., Zimmerman, R. S. and Branco, A. F. (2015) ‘The use of an automated system (GreenFeed) to monitor enteric methane and carbon dioxide emissions from ruminant animals’, </a:t>
            </a:r>
            <a:r>
              <a:rPr lang="en-US" sz="1600" i="1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Journal of Visualized Experiments, </a:t>
            </a:r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(103), e52904. Doi:10.3791/52904.</a:t>
            </a:r>
          </a:p>
          <a:p>
            <a:r>
              <a:rPr lang="en-US" sz="1600" kern="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Ruark, M. D. (2017) Mitigation of enteric methane emissions from dairy cattle. </a:t>
            </a:r>
          </a:p>
          <a:p>
            <a:r>
              <a:rPr lang="en-US" sz="1600" kern="1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</a:t>
            </a:r>
            <a:r>
              <a:rPr lang="en-US" sz="1600" kern="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ilvestre, T., Raisanen, S. E., Cueva, S. F., Wasson, D. E., Lage, C. F. A., Martins, L. F., Wall, E. and Hristov, A. N. (2022) ‘</a:t>
            </a:r>
            <a:r>
              <a:rPr lang="en-US" sz="1600" b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Effects of a combination of Capsicum oleoresin and clove essential oil on metabolic status, lactational performance, and enteric methane emissions in dairy cows’, </a:t>
            </a:r>
            <a:r>
              <a:rPr lang="en-US" sz="1600" b="0" i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Journal of Dairy Science, </a:t>
            </a:r>
            <a:r>
              <a:rPr lang="en-US" sz="1600" b="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105(12), pp. 9610-9622. </a:t>
            </a:r>
          </a:p>
          <a:p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Zimmerman, P. R. and Zimmerman, R. S. (2011). Method and system for monitoring and reducing ruminant methane production. Patent no. US8307785B2. </a:t>
            </a:r>
            <a:endParaRPr lang="en-US" sz="1600" b="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sz="1600" kern="1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6346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647</Words>
  <Application>Microsoft Office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The effect of essential oils supplied in a slow-release rumen bolus on methane production in high yielding dairy cows </vt:lpstr>
      <vt:lpstr>Study objectives</vt:lpstr>
      <vt:lpstr>Study design </vt:lpstr>
      <vt:lpstr>Study design </vt:lpstr>
      <vt:lpstr>Methane measurements 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effect of essential oils supplied in a slow-release rumen bolus on methane production in high yielding dairy cows. </dc:title>
  <dc:creator>Charlotte Roxborough</dc:creator>
  <cp:lastModifiedBy>Charlotte Roxborough</cp:lastModifiedBy>
  <cp:revision>1</cp:revision>
  <dcterms:created xsi:type="dcterms:W3CDTF">2023-11-20T11:41:57Z</dcterms:created>
  <dcterms:modified xsi:type="dcterms:W3CDTF">2023-11-22T15:49:49Z</dcterms:modified>
</cp:coreProperties>
</file>

<file path=docProps/thumbnail.jpeg>
</file>